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6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28" r:id="rId14"/>
    <p:sldId id="34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2000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Die </a:t>
            </a:r>
            <a:r>
              <a:rPr lang="nl-NL" altLang="nl-NL" dirty="0" err="1"/>
              <a:t>Unfallart</a:t>
            </a:r>
            <a:r>
              <a:rPr lang="nl-NL" altLang="nl-NL" dirty="0"/>
              <a:t> „</a:t>
            </a:r>
            <a:r>
              <a:rPr lang="nl-NL" altLang="nl-NL" dirty="0" err="1"/>
              <a:t>Kontakt</a:t>
            </a:r>
            <a:r>
              <a:rPr lang="nl-NL" altLang="nl-NL" dirty="0"/>
              <a:t> </a:t>
            </a:r>
            <a:r>
              <a:rPr lang="nl-NL" altLang="nl-NL" dirty="0" err="1"/>
              <a:t>mit</a:t>
            </a:r>
            <a:r>
              <a:rPr lang="nl-NL" altLang="nl-NL" dirty="0"/>
              <a:t> </a:t>
            </a:r>
            <a:r>
              <a:rPr lang="nl-NL" altLang="nl-NL" dirty="0" err="1"/>
              <a:t>Arbeitsmitteln</a:t>
            </a:r>
            <a:r>
              <a:rPr lang="nl-NL" altLang="nl-NL" dirty="0"/>
              <a:t> </a:t>
            </a:r>
            <a:r>
              <a:rPr lang="nl-NL" altLang="nl-NL" dirty="0" err="1"/>
              <a:t>oder</a:t>
            </a:r>
            <a:r>
              <a:rPr lang="nl-NL" altLang="nl-NL" dirty="0"/>
              <a:t> </a:t>
            </a:r>
            <a:r>
              <a:rPr lang="nl-NL" altLang="nl-NL" dirty="0" err="1"/>
              <a:t>Gegenständen</a:t>
            </a:r>
            <a:r>
              <a:rPr lang="nl-NL" altLang="nl-NL" dirty="0"/>
              <a:t>“ </a:t>
            </a:r>
            <a:r>
              <a:rPr lang="nl-NL" altLang="nl-NL" dirty="0" err="1"/>
              <a:t>kommt</a:t>
            </a:r>
            <a:r>
              <a:rPr lang="nl-NL" altLang="nl-NL" dirty="0"/>
              <a:t> in der Industrie </a:t>
            </a:r>
            <a:r>
              <a:rPr lang="nl-NL" altLang="nl-NL" dirty="0" err="1"/>
              <a:t>häufig</a:t>
            </a:r>
            <a:r>
              <a:rPr lang="nl-NL" altLang="nl-NL" dirty="0"/>
              <a:t> </a:t>
            </a:r>
            <a:r>
              <a:rPr lang="nl-NL" altLang="nl-NL" dirty="0" err="1"/>
              <a:t>vor</a:t>
            </a:r>
            <a:r>
              <a:rPr lang="nl-NL" altLang="nl-NL" dirty="0"/>
              <a:t> (42 % der </a:t>
            </a:r>
            <a:r>
              <a:rPr lang="nl-NL" altLang="nl-NL" dirty="0" err="1"/>
              <a:t>Unfälle</a:t>
            </a:r>
            <a:r>
              <a:rPr lang="nl-NL" altLang="nl-NL" dirty="0"/>
              <a:t> in </a:t>
            </a:r>
            <a:r>
              <a:rPr lang="nl-NL" altLang="nl-NL" dirty="0" err="1"/>
              <a:t>diesem</a:t>
            </a:r>
            <a:r>
              <a:rPr lang="nl-NL" altLang="nl-NL" dirty="0"/>
              <a:t> </a:t>
            </a:r>
            <a:r>
              <a:rPr lang="nl-NL" altLang="nl-NL" dirty="0" err="1"/>
              <a:t>Sektor</a:t>
            </a:r>
            <a:r>
              <a:rPr lang="nl-NL" altLang="nl-NL" dirty="0"/>
              <a:t>). Die </a:t>
            </a:r>
            <a:r>
              <a:rPr lang="nl-NL" altLang="nl-NL" dirty="0" err="1"/>
              <a:t>meisten</a:t>
            </a:r>
            <a:r>
              <a:rPr lang="nl-NL" altLang="nl-NL" dirty="0"/>
              <a:t> </a:t>
            </a:r>
            <a:r>
              <a:rPr lang="nl-NL" altLang="nl-NL" dirty="0" err="1"/>
              <a:t>Unfälle</a:t>
            </a:r>
            <a:r>
              <a:rPr lang="nl-NL" altLang="nl-NL" dirty="0"/>
              <a:t> betreffen </a:t>
            </a:r>
            <a:r>
              <a:rPr lang="nl-NL" altLang="nl-NL" dirty="0" err="1"/>
              <a:t>Unfälle</a:t>
            </a:r>
            <a:r>
              <a:rPr lang="nl-NL" altLang="nl-NL" dirty="0"/>
              <a:t>, bei </a:t>
            </a:r>
            <a:r>
              <a:rPr lang="nl-NL" altLang="nl-NL" dirty="0" err="1"/>
              <a:t>denen</a:t>
            </a:r>
            <a:r>
              <a:rPr lang="nl-NL" altLang="nl-NL" dirty="0"/>
              <a:t> das </a:t>
            </a:r>
            <a:r>
              <a:rPr lang="nl-NL" altLang="nl-NL" dirty="0" err="1"/>
              <a:t>Opfer</a:t>
            </a:r>
            <a:r>
              <a:rPr lang="nl-NL" altLang="nl-NL" dirty="0"/>
              <a:t> </a:t>
            </a:r>
            <a:r>
              <a:rPr lang="nl-NL" altLang="nl-NL" dirty="0" err="1"/>
              <a:t>mit</a:t>
            </a:r>
            <a:r>
              <a:rPr lang="nl-NL" altLang="nl-NL" dirty="0"/>
              <a:t> </a:t>
            </a:r>
            <a:r>
              <a:rPr lang="nl-NL" altLang="nl-NL" dirty="0" err="1"/>
              <a:t>beweglichen</a:t>
            </a:r>
            <a:r>
              <a:rPr lang="nl-NL" altLang="nl-NL" dirty="0"/>
              <a:t> Teilen </a:t>
            </a:r>
            <a:r>
              <a:rPr lang="nl-NL" altLang="nl-NL" dirty="0" err="1"/>
              <a:t>einer</a:t>
            </a:r>
            <a:r>
              <a:rPr lang="nl-NL" altLang="nl-NL" dirty="0"/>
              <a:t> </a:t>
            </a:r>
            <a:r>
              <a:rPr lang="nl-NL" altLang="nl-NL" dirty="0" err="1"/>
              <a:t>Maschine</a:t>
            </a:r>
            <a:r>
              <a:rPr lang="nl-NL" altLang="nl-NL" dirty="0"/>
              <a:t> in </a:t>
            </a:r>
            <a:r>
              <a:rPr lang="nl-NL" altLang="nl-NL" dirty="0" err="1"/>
              <a:t>Berührung</a:t>
            </a:r>
            <a:r>
              <a:rPr lang="nl-NL" altLang="nl-NL" dirty="0"/>
              <a:t> </a:t>
            </a:r>
            <a:r>
              <a:rPr lang="nl-NL" altLang="nl-NL" dirty="0" err="1"/>
              <a:t>kommt</a:t>
            </a:r>
            <a:r>
              <a:rPr lang="nl-NL" altLang="nl-NL"/>
              <a:t> (69 %).</a:t>
            </a:r>
            <a:endParaRPr lang="nl-NL" alt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de-DE"/>
              <a:t>Schulung Arbeitssicherheit und Gesundheitsschutz</a:t>
            </a:r>
            <a:br>
              <a:rPr lang="de-DE"/>
            </a:br>
            <a:r>
              <a:rPr lang="de-DE">
                <a:latin typeface="Arial" panose="020B0604020202020204" pitchFamily="34" charset="0"/>
              </a:rPr>
              <a:t>Maschinensicherheit: Metall- und Profilwalzmaschine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de-DE" sz="2000">
                <a:latin typeface="Arial" panose="020B0604020202020204" pitchFamily="34" charset="0"/>
              </a:rPr>
              <a:t>Firmenname und Datum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industrie, machine, engineering, staal&#10;&#10;Automatisch gegenereerde beschrijving">
            <a:extLst>
              <a:ext uri="{FF2B5EF4-FFF2-40B4-BE49-F238E27FC236}">
                <a16:creationId xmlns:a16="http://schemas.microsoft.com/office/drawing/2014/main" id="{AD796821-2D14-B799-F893-49211A2F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3" r="2699" b="8797"/>
          <a:stretch/>
        </p:blipFill>
        <p:spPr>
          <a:xfrm>
            <a:off x="843168" y="1954160"/>
            <a:ext cx="10505661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0" y="1444623"/>
            <a:ext cx="2453489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675552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Inhalt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</a:rPr>
              <a:t>Sicher und gesund arbeiten  </a:t>
            </a:r>
            <a:r>
              <a:rPr lang="de-DE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800" dirty="0"/>
              <a:t>  </a:t>
            </a:r>
            <a:r>
              <a:rPr lang="de-DE" sz="2400" b="0" dirty="0">
                <a:latin typeface="Arial" panose="020B0604020202020204" pitchFamily="34" charset="0"/>
              </a:rPr>
              <a:t>Maschinensicherheit: Metall- und Profilwalzmaschine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280681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Unfallursachen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809143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Sichere Maschine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381891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Was können Sie selbst tun?</a:t>
            </a:r>
          </a:p>
        </p:txBody>
      </p:sp>
      <p:pic>
        <p:nvPicPr>
          <p:cNvPr id="12" name="Afbeelding 11" descr="Afbeelding met kleding, persoon, machine, engineering&#10;&#10;Automatisch gegenereerde beschrijving">
            <a:extLst>
              <a:ext uri="{FF2B5EF4-FFF2-40B4-BE49-F238E27FC236}">
                <a16:creationId xmlns:a16="http://schemas.microsoft.com/office/drawing/2014/main" id="{8833FB81-6BAA-665C-2A24-2706A22FC5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66" t="2188" r="16020" b="1"/>
          <a:stretch/>
        </p:blipFill>
        <p:spPr>
          <a:xfrm>
            <a:off x="6803665" y="1781006"/>
            <a:ext cx="4540195" cy="3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>
            <a:normAutofit fontScale="85000" lnSpcReduction="10000"/>
          </a:bodyPr>
          <a:lstStyle/>
          <a:p>
            <a:pPr marL="0" indent="0" algn="l" eaLnBrk="1" hangingPunct="1">
              <a:buFontTx/>
              <a:buNone/>
              <a:defRPr/>
            </a:pPr>
            <a:r>
              <a:rPr lang="de-DE" sz="1400">
                <a:solidFill>
                  <a:schemeClr val="bg1"/>
                </a:solidFill>
              </a:rPr>
              <a:t>Quelle:  Monitor für Arbeitsunfälle (</a:t>
            </a:r>
            <a:r>
              <a:rPr lang="de-DE" sz="1400" i="1">
                <a:solidFill>
                  <a:schemeClr val="bg1"/>
                </a:solidFill>
              </a:rPr>
              <a:t>Monitor Arbeidsongevallen</a:t>
            </a:r>
            <a:r>
              <a:rPr lang="de-DE" sz="1400">
                <a:solidFill>
                  <a:schemeClr val="bg1"/>
                </a:solidFill>
              </a:rPr>
              <a:t>) 2023 – Niederländische Arbeitsaufsichtsbehörde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487313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Erheblicher Anteil an der Gesamtzahl der gemeldeten Arbeitsunfälle.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747621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Kontakt mit Arbeitsmitteln bzw. Gegenständen: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400">
                <a:latin typeface="Arial" panose="020B0604020202020204" pitchFamily="34" charset="0"/>
              </a:rPr>
              <a:t>Sicher und gesund arbeiten  </a:t>
            </a:r>
            <a:r>
              <a:rPr lang="de-DE" sz="24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400"/>
              <a:t>  </a:t>
            </a:r>
            <a:r>
              <a:rPr lang="de-DE" sz="2400" b="0">
                <a:latin typeface="Arial" panose="020B0604020202020204" pitchFamily="34" charset="0"/>
              </a:rPr>
              <a:t>Maschinensicherheit: Metall- und Profilwalzmaschine</a:t>
            </a: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de-DE"/>
              <a:t>Abgeschlossene Untersuchungen zu Unfällen aus dem Jahr 2023, aufgeschlüsselt nach Unfallarten.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machine, fabriek, industrie, overdekt&#10;&#10;Door AI gegenereerde inhoud is mogelijk onjuist.">
            <a:extLst>
              <a:ext uri="{FF2B5EF4-FFF2-40B4-BE49-F238E27FC236}">
                <a16:creationId xmlns:a16="http://schemas.microsoft.com/office/drawing/2014/main" id="{300196D6-D588-C3C8-F572-07C986BB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63" t="16155" r="15516" b="8383"/>
          <a:stretch>
            <a:fillRect/>
          </a:stretch>
        </p:blipFill>
        <p:spPr>
          <a:xfrm>
            <a:off x="6861713" y="1781007"/>
            <a:ext cx="4424102" cy="39102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Keine Schutzeinrichtung.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Schutzeinrichtung ist vorhanden, aber nicht ausreichend effektiv.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Abnehmen der Schutzeinrichtung.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Falsche Handhabung.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400">
                <a:latin typeface="Arial" panose="020B0604020202020204" pitchFamily="34" charset="0"/>
              </a:rPr>
              <a:t>Sicher und gesund arbeiten  </a:t>
            </a:r>
            <a:r>
              <a:rPr lang="de-DE" sz="24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400"/>
              <a:t>  </a:t>
            </a:r>
            <a:r>
              <a:rPr lang="de-DE" sz="2400" b="0">
                <a:latin typeface="Arial" panose="020B0604020202020204" pitchFamily="34" charset="0"/>
              </a:rPr>
              <a:t>Maschinensicherheit: Metall- und Profilwalzmaschine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Ursache für den Kontakt mit beweglichen Teilen: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487313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>
                <a:solidFill>
                  <a:schemeClr val="bg1"/>
                </a:solidFill>
                <a:latin typeface="Arial" panose="020B0604020202020204" pitchFamily="34" charset="0"/>
              </a:rPr>
              <a:t>Warum diskutieren wir über Maschinensicherheit?</a:t>
            </a: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40" y="2652885"/>
            <a:ext cx="5779432" cy="1023991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  <a:t>Einziehen von Kleidung, Haaren, Schmuck</a:t>
            </a:r>
            <a:br>
              <a:rPr lang="de-DE" sz="2000" b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</a:b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  <a:t>und Handschuhen durch rotierende Teile.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7" y="3566131"/>
            <a:ext cx="5607059" cy="2125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Schwere und dauerhafte Verletzungen:</a:t>
            </a:r>
          </a:p>
          <a:p>
            <a:pPr marL="457200" algn="l">
              <a:lnSpc>
                <a:spcPct val="100000"/>
              </a:lnSpc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Amputation und Frakturen von Fingern, Händen, Armen oder innere Verletzungen. Frakturen und großflächige Risswunden an anderen Körperteilen mit daraus resultierendem Funktionsverlust.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400">
                <a:latin typeface="Arial" panose="020B0604020202020204" pitchFamily="34" charset="0"/>
              </a:rPr>
              <a:t>Sicher und gesund arbeiten  </a:t>
            </a:r>
            <a:r>
              <a:rPr lang="de-DE" sz="24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400"/>
              <a:t>  </a:t>
            </a:r>
            <a:r>
              <a:rPr lang="de-DE" sz="2400" b="0">
                <a:latin typeface="Arial" panose="020B0604020202020204" pitchFamily="34" charset="0"/>
              </a:rPr>
              <a:t>Maschinensicherheit: Metall- und Profilwalzmaschine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95" r="1" b="51404"/>
          <a:stretch/>
        </p:blipFill>
        <p:spPr>
          <a:xfrm>
            <a:off x="0" y="1407753"/>
            <a:ext cx="5513560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40" y="1514474"/>
            <a:ext cx="455176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1900" dirty="0">
                <a:solidFill>
                  <a:schemeClr val="bg1"/>
                </a:solidFill>
                <a:latin typeface="Arial" panose="020B0604020202020204" pitchFamily="34" charset="0"/>
              </a:rPr>
              <a:t>Unfallursachen bei der Benutzung einer Metallwalzmaschine</a:t>
            </a:r>
          </a:p>
        </p:txBody>
      </p:sp>
      <p:pic>
        <p:nvPicPr>
          <p:cNvPr id="5" name="Afbeelding 4" descr="Afbeelding met machine, fabriek, industrie, overdekt&#10;&#10;Door AI gegenereerde inhoud is mogelijk onjuist.">
            <a:extLst>
              <a:ext uri="{FF2B5EF4-FFF2-40B4-BE49-F238E27FC236}">
                <a16:creationId xmlns:a16="http://schemas.microsoft.com/office/drawing/2014/main" id="{59F3C62F-9456-1054-875F-C16C6DA68D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563" t="16155" r="15516" b="8383"/>
          <a:stretch>
            <a:fillRect/>
          </a:stretch>
        </p:blipFill>
        <p:spPr>
          <a:xfrm>
            <a:off x="6861713" y="1781007"/>
            <a:ext cx="4424102" cy="3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49957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Die Hand- bzw. Fußsteuerung ist dem Automatikbetrieb vorzuziehen.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02076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Die Rollrichtung sollte auf den Bedienelementen deutlich gekennzeichnet sein.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400">
                <a:latin typeface="Arial" panose="020B0604020202020204" pitchFamily="34" charset="0"/>
              </a:rPr>
              <a:t>Sicher und gesund arbeiten  </a:t>
            </a:r>
            <a:r>
              <a:rPr lang="de-DE" sz="24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400"/>
              <a:t>  </a:t>
            </a:r>
            <a:r>
              <a:rPr lang="de-DE" sz="2400" b="0">
                <a:latin typeface="Arial" panose="020B0604020202020204" pitchFamily="34" charset="0"/>
              </a:rPr>
              <a:t>Maschinensicherheit: Metall- und Profilwalzmaschine</a:t>
            </a: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758" b="51404"/>
          <a:stretch>
            <a:fillRect/>
          </a:stretch>
        </p:blipFill>
        <p:spPr>
          <a:xfrm>
            <a:off x="1" y="1407753"/>
            <a:ext cx="4408794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31308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Sichere Maschine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577714"/>
            <a:ext cx="10519682" cy="672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die Hand- bzw. Fußsteuerung mit einer Stoppfunktion ausgestattet ist oder sich in einem sicheren Abstand befindet.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40" y="4404195"/>
            <a:ext cx="10297656" cy="7854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Halten Sie bei Verwendung des Automatikmodus immer einen Sicherheitsabstand von 1 ausgestreckten Armlänge ein.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916A4D5-8527-A6E4-F608-04915A5CDCCD}"/>
              </a:ext>
            </a:extLst>
          </p:cNvPr>
          <p:cNvSpPr txBox="1">
            <a:spLocks/>
          </p:cNvSpPr>
          <p:nvPr/>
        </p:nvSpPr>
        <p:spPr>
          <a:xfrm>
            <a:off x="848139" y="5303027"/>
            <a:ext cx="9685749" cy="9222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Prüfen Sie, ob an jeder Stelle, an der die Walzmaschine bedient wird, ein Notausschalter vorhanden ist.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996" b="51404"/>
          <a:stretch>
            <a:fillRect/>
          </a:stretch>
        </p:blipFill>
        <p:spPr>
          <a:xfrm>
            <a:off x="0" y="1411363"/>
            <a:ext cx="6095999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31308"/>
            <a:ext cx="5807282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Was können Sie selbst tun?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Tragen Sie </a:t>
            </a:r>
            <a:r>
              <a:rPr lang="de-DE" sz="2000" b="1" u="sng">
                <a:solidFill>
                  <a:schemeClr val="tx1"/>
                </a:solidFill>
                <a:latin typeface="Arial" panose="020B0604020202020204" pitchFamily="34" charset="0"/>
              </a:rPr>
              <a:t>keine</a:t>
            </a: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 Handschuhe.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400">
                <a:latin typeface="Arial" panose="020B0604020202020204" pitchFamily="34" charset="0"/>
              </a:rPr>
              <a:t>Sicher und gesund arbeiten  </a:t>
            </a:r>
            <a:r>
              <a:rPr lang="de-DE" sz="24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400"/>
              <a:t>  </a:t>
            </a:r>
            <a:r>
              <a:rPr lang="de-DE" sz="2400" b="0">
                <a:latin typeface="Arial" panose="020B0604020202020204" pitchFamily="34" charset="0"/>
              </a:rPr>
              <a:t>Maschinensicherheit: Metall- und Profilwalzmaschine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196689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Testen Sie den Notausschalter.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695239"/>
            <a:ext cx="5247861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Verhindern Sie das Einziehen von Haaren, Kleidung und Schmuck durch die Walzmaschine.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820288"/>
            <a:ext cx="5247861" cy="472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Halten Sie einen Sicherheitsabstand zur Walzmaschine ein!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529130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Lassen Sie keine Sicherheitsvorkehrungen aus.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661920"/>
            <a:ext cx="5045899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Sollten Schutzmaßnahmen fehlen oder ausgelassen worden sein, diskutieren Sie dies mit Ihrem Vorgesetzten.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4800907"/>
            <a:ext cx="5451968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Beginnen Sie nicht mit der Arbeit, wenn Sie Zweifel an der Sicherheit der Maschine haben. Diskutieren Sie dies mit Ihrem Vorgesetzten.</a:t>
            </a: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8386040" y="1794323"/>
            <a:ext cx="1633271" cy="1326808"/>
          </a:xfrm>
          <a:prstGeom prst="rect">
            <a:avLst/>
          </a:prstGeom>
        </p:spPr>
      </p:pic>
      <p:pic>
        <p:nvPicPr>
          <p:cNvPr id="4" name="Afbeelding 26" descr="Sticker-veiligheidsbril-95mm.pdf">
            <a:extLst>
              <a:ext uri="{FF2B5EF4-FFF2-40B4-BE49-F238E27FC236}">
                <a16:creationId xmlns:a16="http://schemas.microsoft.com/office/drawing/2014/main" id="{445318E7-54BF-F6D2-58E5-E32AFEA32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311" y="1506910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971" b="51404"/>
          <a:stretch>
            <a:fillRect/>
          </a:stretch>
        </p:blipFill>
        <p:spPr>
          <a:xfrm>
            <a:off x="-9939" y="1400379"/>
            <a:ext cx="2644897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38200" y="1592451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Fragen?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400">
                <a:latin typeface="Arial" panose="020B0604020202020204" pitchFamily="34" charset="0"/>
              </a:rPr>
              <a:t>Sicher und gesund arbeiten  </a:t>
            </a:r>
            <a:r>
              <a:rPr lang="de-DE" sz="24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400"/>
              <a:t>  </a:t>
            </a:r>
            <a:r>
              <a:rPr lang="de-DE" sz="2400" b="0">
                <a:latin typeface="Arial" panose="020B0604020202020204" pitchFamily="34" charset="0"/>
              </a:rPr>
              <a:t>Maschinensicherheit: Metall- und Profilwalzmaschine</a:t>
            </a: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8AD1D06-180E-5808-8C5B-E195CC093A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13" b="51404"/>
          <a:stretch>
            <a:fillRect/>
          </a:stretch>
        </p:blipFill>
        <p:spPr>
          <a:xfrm>
            <a:off x="0" y="1400379"/>
            <a:ext cx="4747963" cy="960857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8138" y="1614164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</a:rPr>
              <a:t>Brauchen Sie Hilfe?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848139" y="2667002"/>
            <a:ext cx="10434762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>
              <a:buClr>
                <a:srgbClr val="E30613"/>
              </a:buClr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Besprechen Sie dies mit Ihrem Vorgesetzten oder wenden Sie sich an den Präventionsbeauftragten.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Wenden Sie sich an einen Trainer von 5xbeter: </a:t>
            </a:r>
            <a:r>
              <a:rPr lang="de-DE" sz="2000" u="sng">
                <a:solidFill>
                  <a:schemeClr val="tx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Oder rufen Sie die </a:t>
            </a:r>
            <a:r>
              <a:rPr lang="de-DE" sz="2000">
                <a:solidFill>
                  <a:srgbClr val="E30613"/>
                </a:solidFill>
                <a:latin typeface="Arial" panose="020B0604020202020204" pitchFamily="34" charset="0"/>
              </a:rPr>
              <a:t>KOSTENLOSE</a:t>
            </a:r>
            <a:r>
              <a:rPr lang="de-DE" sz="2000">
                <a:solidFill>
                  <a:schemeClr val="tx1"/>
                </a:solidFill>
                <a:latin typeface="Arial" panose="020B0604020202020204" pitchFamily="34" charset="0"/>
              </a:rPr>
              <a:t> Hotline </a:t>
            </a:r>
            <a:r>
              <a:rPr lang="de-DE" sz="2000" b="0">
                <a:solidFill>
                  <a:schemeClr val="tx1"/>
                </a:solidFill>
                <a:latin typeface="Arial" panose="020B0604020202020204" pitchFamily="34" charset="0"/>
              </a:rPr>
              <a:t>an:</a:t>
            </a:r>
            <a:r>
              <a:rPr lang="de-DE" sz="2000">
                <a:solidFill>
                  <a:schemeClr val="tx1"/>
                </a:solidFill>
                <a:latin typeface="Arial" panose="020B0604020202020204" pitchFamily="34" charset="0"/>
              </a:rPr>
              <a:t> 0800 – 55 55 005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sz="2400">
                <a:latin typeface="Arial" panose="020B0604020202020204" pitchFamily="34" charset="0"/>
              </a:rPr>
              <a:t>Sicher und gesund arbeiten  </a:t>
            </a:r>
            <a:r>
              <a:rPr lang="de-DE" sz="240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de-DE" sz="2400"/>
              <a:t>  </a:t>
            </a:r>
            <a:r>
              <a:rPr lang="de-DE" sz="2400" b="0">
                <a:latin typeface="Arial" panose="020B0604020202020204" pitchFamily="34" charset="0"/>
              </a:rPr>
              <a:t>Maschinensicherheit: Metall- und Profilwalzmaschine</a:t>
            </a: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D2643A-E988-4A9F-9CB1-36FB6EBD2570}"/>
</file>

<file path=customXml/itemProps2.xml><?xml version="1.0" encoding="utf-8"?>
<ds:datastoreItem xmlns:ds="http://schemas.openxmlformats.org/officeDocument/2006/customXml" ds:itemID="{3486C39E-8FE2-418D-8FBA-783C118517DD}">
  <ds:schemaRefs>
    <ds:schemaRef ds:uri="http://www.w3.org/XML/1998/namespace"/>
    <ds:schemaRef ds:uri="aa0361cd-42d1-45f5-afcd-cf31d520fd2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72982cc6-c024-4b6f-8e11-1f4ac6243d2b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70C0A15-5DEA-4C20-BAB2-03B433E302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538</Words>
  <Application>Microsoft Macintosh PowerPoint</Application>
  <PresentationFormat>Breedbeeld</PresentationFormat>
  <Paragraphs>58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Schulung Arbeitssicherheit und Gesundheitsschutz Maschinensicherheit: Metall- und Profilwalzmaschine</vt:lpstr>
      <vt:lpstr>Inhalt</vt:lpstr>
      <vt:lpstr>PowerPoint-presentatie</vt:lpstr>
      <vt:lpstr>Keine Schutzeinrichtung.</vt:lpstr>
      <vt:lpstr>Einziehen von Kleidung, Haaren, Schmuck und Handschuhen durch rotierende Teile.</vt:lpstr>
      <vt:lpstr>Die Hand- bzw. Fußsteuerung ist dem Automatikbetrieb vorzuziehen.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BHP Bezpieczeństwo maszyn: Walcarka do metalu i profili</dc:title>
  <dc:creator>Twan Schellekens</dc:creator>
  <cp:lastModifiedBy>Twan Schellekens</cp:lastModifiedBy>
  <cp:revision>177</cp:revision>
  <dcterms:created xsi:type="dcterms:W3CDTF">2024-07-18T10:20:34Z</dcterms:created>
  <dcterms:modified xsi:type="dcterms:W3CDTF">2025-09-29T09:40:19Z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